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4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77" r:id="rId5"/>
    <p:sldMasterId id="2147483964" r:id="rId6"/>
    <p:sldMasterId id="2147484051" r:id="rId7"/>
    <p:sldMasterId id="2147484138" r:id="rId8"/>
  </p:sldMasterIdLst>
  <p:notesMasterIdLst>
    <p:notesMasterId r:id="rId18"/>
  </p:notesMasterIdLst>
  <p:handoutMasterIdLst>
    <p:handoutMasterId r:id="rId19"/>
  </p:handoutMasterIdLst>
  <p:sldIdLst>
    <p:sldId id="308" r:id="rId9"/>
    <p:sldId id="306" r:id="rId10"/>
    <p:sldId id="314" r:id="rId11"/>
    <p:sldId id="313" r:id="rId12"/>
    <p:sldId id="327" r:id="rId13"/>
    <p:sldId id="315" r:id="rId14"/>
    <p:sldId id="328" r:id="rId15"/>
    <p:sldId id="326" r:id="rId16"/>
    <p:sldId id="316" r:id="rId17"/>
  </p:sldIdLst>
  <p:sldSz cx="12192000" cy="6858000"/>
  <p:notesSz cx="6645275" cy="9775825"/>
  <p:custDataLst>
    <p:tags r:id="rId20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00CEF9"/>
    <a:srgbClr val="03EAB3"/>
    <a:srgbClr val="00D2FE"/>
    <a:srgbClr val="28CEF6"/>
    <a:srgbClr val="FFD217"/>
    <a:srgbClr val="FF6124"/>
    <a:srgbClr val="EECF40"/>
    <a:srgbClr val="A5FFFF"/>
    <a:srgbClr val="00ED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0" autoAdjust="0"/>
    <p:restoredTop sz="65499" autoAdjust="0"/>
  </p:normalViewPr>
  <p:slideViewPr>
    <p:cSldViewPr snapToGrid="0" snapToObjects="1">
      <p:cViewPr varScale="1">
        <p:scale>
          <a:sx n="51" d="100"/>
          <a:sy n="51" d="100"/>
        </p:scale>
        <p:origin x="864" y="29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335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09/09/2024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09/09/2024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Routing Mesh : </a:t>
            </a:r>
            <a:r>
              <a:rPr lang="en-GB" b="0" dirty="0"/>
              <a:t>H</a:t>
            </a:r>
            <a:r>
              <a:rPr lang="en-GB" dirty="0"/>
              <a:t>andles ingress traffic for every node for external requests to reach the correct service regardless of which node they arrive at. </a:t>
            </a:r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Ingress Network</a:t>
            </a:r>
            <a:r>
              <a:rPr lang="en-GB" dirty="0"/>
              <a:t>: Sets up an </a:t>
            </a:r>
            <a:r>
              <a:rPr lang="en-GB" b="1" dirty="0"/>
              <a:t>ingress</a:t>
            </a:r>
            <a:r>
              <a:rPr lang="en-GB" dirty="0"/>
              <a:t> network for a service with public Port to handle incoming traffic on the published port.</a:t>
            </a:r>
          </a:p>
          <a:p>
            <a:pPr>
              <a:buFont typeface="Arial" panose="020B0604020202020204" pitchFamily="34" charset="0"/>
              <a:buChar char="•"/>
            </a:pPr>
            <a:endParaRPr lang="en-GB" b="1" dirty="0"/>
          </a:p>
          <a:p>
            <a:pPr>
              <a:buFont typeface="Arial" panose="020B0604020202020204" pitchFamily="34" charset="0"/>
              <a:buNone/>
            </a:pPr>
            <a:r>
              <a:rPr lang="en-GB" b="1" dirty="0"/>
              <a:t>Load Balancing</a:t>
            </a:r>
            <a:r>
              <a:rPr lang="en-GB" dirty="0"/>
              <a:t>: The Routing mesh load-balances incoming requests to the service across all running replicas of that service for high availability.</a:t>
            </a:r>
          </a:p>
          <a:p>
            <a:r>
              <a:rPr lang="en-GB" b="1" dirty="0"/>
              <a:t>Internal Load Balancing: </a:t>
            </a:r>
            <a:r>
              <a:rPr lang="en-GB" dirty="0"/>
              <a:t>Swarm uses a combination of IPVS (IP Virtual Server) and </a:t>
            </a:r>
            <a:r>
              <a:rPr lang="en-GB" dirty="0" err="1"/>
              <a:t>IPtables</a:t>
            </a:r>
            <a:r>
              <a:rPr lang="en-GB" dirty="0"/>
              <a:t> rules to perform load balancing internally. </a:t>
            </a:r>
            <a:br>
              <a:rPr lang="en-GB" dirty="0"/>
            </a:br>
            <a:r>
              <a:rPr lang="en-GB" dirty="0"/>
              <a:t>These tools are configured to direct incoming packets to the appropriate service tasks based on the VIP.</a:t>
            </a:r>
          </a:p>
          <a:p>
            <a:endParaRPr lang="en-GB" b="1" dirty="0"/>
          </a:p>
          <a:p>
            <a:r>
              <a:rPr lang="en-GB" b="1" dirty="0"/>
              <a:t>Service Discovery</a:t>
            </a:r>
          </a:p>
          <a:p>
            <a:r>
              <a:rPr lang="en-GB" dirty="0"/>
              <a:t>Each service is assigned a DNS name, which can be used by other services in the swarm to communicate with it using its service name.</a:t>
            </a:r>
          </a:p>
          <a:p>
            <a:endParaRPr lang="en-GB" b="1" dirty="0"/>
          </a:p>
          <a:p>
            <a:r>
              <a:rPr lang="en-GB" b="1" dirty="0"/>
              <a:t>Overlay Network</a:t>
            </a:r>
          </a:p>
          <a:p>
            <a:r>
              <a:rPr lang="en-GB" dirty="0"/>
              <a:t>The ingress network is an overlay network providing isolated network for services.</a:t>
            </a:r>
          </a:p>
          <a:p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8562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10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svg"/></Relationships>
</file>

<file path=ppt/slideLayouts/_rels/slideLayout6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0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4936341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69291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924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197715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58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04287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1666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062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549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8925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36403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6995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326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626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527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013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913617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5390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91857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8724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35872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777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02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4383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31358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981040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56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07175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498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 userDrawn="1"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513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400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97354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86016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59132531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26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5" Type="http://schemas.openxmlformats.org/officeDocument/2006/relationships/slideLayout" Target="../slideLayouts/slideLayout13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24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37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28.xml"/><Relationship Id="rId28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31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27.xml"/><Relationship Id="rId27" Type="http://schemas.openxmlformats.org/officeDocument/2006/relationships/slideLayout" Target="../slideLayouts/slideLayout132.xml"/><Relationship Id="rId30" Type="http://schemas.openxmlformats.org/officeDocument/2006/relationships/slideLayout" Target="../slideLayouts/slideLayout135.xml"/><Relationship Id="rId8" Type="http://schemas.openxmlformats.org/officeDocument/2006/relationships/slideLayout" Target="../slideLayouts/slideLayout11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image" Target="../media/image10.svg"/><Relationship Id="rId2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14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4" r:id="rId1"/>
    <p:sldLayoutId id="2147484442" r:id="rId2"/>
    <p:sldLayoutId id="2147483806" r:id="rId3"/>
    <p:sldLayoutId id="2147484338" r:id="rId4"/>
    <p:sldLayoutId id="2147483779" r:id="rId5"/>
    <p:sldLayoutId id="2147483789" r:id="rId6"/>
    <p:sldLayoutId id="2147483788" r:id="rId7"/>
    <p:sldLayoutId id="2147483778" r:id="rId8"/>
    <p:sldLayoutId id="2147484218" r:id="rId9"/>
    <p:sldLayoutId id="2147484219" r:id="rId10"/>
    <p:sldLayoutId id="2147483696" r:id="rId11"/>
    <p:sldLayoutId id="2147483790" r:id="rId12"/>
    <p:sldLayoutId id="2147484314" r:id="rId13"/>
    <p:sldLayoutId id="2147483791" r:id="rId14"/>
    <p:sldLayoutId id="2147483802" r:id="rId15"/>
    <p:sldLayoutId id="2147484315" r:id="rId16"/>
    <p:sldLayoutId id="2147484316" r:id="rId17"/>
    <p:sldLayoutId id="2147484322" r:id="rId18"/>
    <p:sldLayoutId id="2147484323" r:id="rId19"/>
    <p:sldLayoutId id="2147484324" r:id="rId20"/>
    <p:sldLayoutId id="2147484317" r:id="rId21"/>
    <p:sldLayoutId id="2147484325" r:id="rId22"/>
    <p:sldLayoutId id="2147484328" r:id="rId23"/>
    <p:sldLayoutId id="2147484318" r:id="rId24"/>
    <p:sldLayoutId id="2147484327" r:id="rId25"/>
    <p:sldLayoutId id="2147484334" r:id="rId26"/>
    <p:sldLayoutId id="2147484335" r:id="rId27"/>
    <p:sldLayoutId id="2147484326" r:id="rId28"/>
    <p:sldLayoutId id="2147484319" r:id="rId29"/>
    <p:sldLayoutId id="2147484336" r:id="rId30"/>
    <p:sldLayoutId id="2147484337" r:id="rId31"/>
    <p:sldLayoutId id="2147484443" r:id="rId32"/>
    <p:sldLayoutId id="2147484455" r:id="rId33"/>
    <p:sldLayoutId id="2147484456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1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5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7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1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5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9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6" r:id="rId1"/>
    <p:sldLayoutId id="2147484444" r:id="rId2"/>
    <p:sldLayoutId id="2147484342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  <p:sldLayoutId id="2147484358" r:id="rId18"/>
    <p:sldLayoutId id="2147484359" r:id="rId19"/>
    <p:sldLayoutId id="2147484360" r:id="rId20"/>
    <p:sldLayoutId id="2147484361" r:id="rId21"/>
    <p:sldLayoutId id="2147484362" r:id="rId22"/>
    <p:sldLayoutId id="2147484363" r:id="rId23"/>
    <p:sldLayoutId id="2147484364" r:id="rId24"/>
    <p:sldLayoutId id="2147484365" r:id="rId25"/>
    <p:sldLayoutId id="2147484366" r:id="rId26"/>
    <p:sldLayoutId id="2147484367" r:id="rId27"/>
    <p:sldLayoutId id="2147484368" r:id="rId28"/>
    <p:sldLayoutId id="2147484369" r:id="rId29"/>
    <p:sldLayoutId id="2147484370" r:id="rId30"/>
    <p:sldLayoutId id="2147484371" r:id="rId31"/>
    <p:sldLayoutId id="2147484378" r:id="rId32"/>
    <p:sldLayoutId id="2147484449" r:id="rId33"/>
    <p:sldLayoutId id="2147484445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48" r:id="rId1"/>
    <p:sldLayoutId id="2147484447" r:id="rId2"/>
    <p:sldLayoutId id="2147484407" r:id="rId3"/>
    <p:sldLayoutId id="2147484408" r:id="rId4"/>
    <p:sldLayoutId id="2147483975" r:id="rId5"/>
    <p:sldLayoutId id="2147484379" r:id="rId6"/>
    <p:sldLayoutId id="2147484380" r:id="rId7"/>
    <p:sldLayoutId id="2147484381" r:id="rId8"/>
    <p:sldLayoutId id="2147484382" r:id="rId9"/>
    <p:sldLayoutId id="2147484383" r:id="rId10"/>
    <p:sldLayoutId id="2147484384" r:id="rId11"/>
    <p:sldLayoutId id="2147484385" r:id="rId12"/>
    <p:sldLayoutId id="2147484386" r:id="rId13"/>
    <p:sldLayoutId id="2147484387" r:id="rId14"/>
    <p:sldLayoutId id="2147484388" r:id="rId15"/>
    <p:sldLayoutId id="2147484389" r:id="rId16"/>
    <p:sldLayoutId id="2147484390" r:id="rId17"/>
    <p:sldLayoutId id="2147484391" r:id="rId18"/>
    <p:sldLayoutId id="2147484392" r:id="rId19"/>
    <p:sldLayoutId id="2147484393" r:id="rId20"/>
    <p:sldLayoutId id="2147484394" r:id="rId21"/>
    <p:sldLayoutId id="2147484395" r:id="rId22"/>
    <p:sldLayoutId id="2147484396" r:id="rId23"/>
    <p:sldLayoutId id="2147484397" r:id="rId24"/>
    <p:sldLayoutId id="2147484398" r:id="rId25"/>
    <p:sldLayoutId id="2147484399" r:id="rId26"/>
    <p:sldLayoutId id="2147484400" r:id="rId27"/>
    <p:sldLayoutId id="2147484401" r:id="rId28"/>
    <p:sldLayoutId id="2147484402" r:id="rId29"/>
    <p:sldLayoutId id="2147484403" r:id="rId30"/>
    <p:sldLayoutId id="2147484404" r:id="rId31"/>
    <p:sldLayoutId id="2147484405" r:id="rId32"/>
    <p:sldLayoutId id="2147484406" r:id="rId33"/>
    <p:sldLayoutId id="2147484013" r:id="rId34"/>
    <p:sldLayoutId id="2147484409" r:id="rId35"/>
    <p:sldLayoutId id="2147484450" r:id="rId36"/>
    <p:sldLayoutId id="2147484451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52" r:id="rId1"/>
    <p:sldLayoutId id="2147484411" r:id="rId2"/>
    <p:sldLayoutId id="2147484063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  <p:sldLayoutId id="2147484420" r:id="rId12"/>
    <p:sldLayoutId id="2147484421" r:id="rId13"/>
    <p:sldLayoutId id="2147484422" r:id="rId14"/>
    <p:sldLayoutId id="2147484423" r:id="rId15"/>
    <p:sldLayoutId id="2147484424" r:id="rId16"/>
    <p:sldLayoutId id="2147484425" r:id="rId17"/>
    <p:sldLayoutId id="2147484426" r:id="rId18"/>
    <p:sldLayoutId id="2147484427" r:id="rId19"/>
    <p:sldLayoutId id="2147484428" r:id="rId20"/>
    <p:sldLayoutId id="2147484429" r:id="rId21"/>
    <p:sldLayoutId id="2147484430" r:id="rId22"/>
    <p:sldLayoutId id="2147484431" r:id="rId23"/>
    <p:sldLayoutId id="2147484432" r:id="rId24"/>
    <p:sldLayoutId id="2147484433" r:id="rId25"/>
    <p:sldLayoutId id="2147484434" r:id="rId26"/>
    <p:sldLayoutId id="2147484435" r:id="rId27"/>
    <p:sldLayoutId id="2147484436" r:id="rId28"/>
    <p:sldLayoutId id="2147484437" r:id="rId29"/>
    <p:sldLayoutId id="2147484438" r:id="rId30"/>
    <p:sldLayoutId id="2147484087" r:id="rId31"/>
    <p:sldLayoutId id="2147484453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qa.com/learning-paths/building-deploying-and-running-containers-in-production-1-888/" TargetMode="External"/><Relationship Id="rId2" Type="http://schemas.openxmlformats.org/officeDocument/2006/relationships/hyperlink" Target="https://app.qa.com/lab/docker-swarm-playground/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blog.teracy.com/2017/06/15/how-to-extend-teracy-dev-to-work-with-kubernetes/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dirty="0"/>
              <a:t>Docker Swarm</a:t>
            </a:r>
          </a:p>
        </p:txBody>
      </p:sp>
    </p:spTree>
    <p:extLst>
      <p:ext uri="{BB962C8B-B14F-4D97-AF65-F5344CB8AC3E}">
        <p14:creationId xmlns:p14="http://schemas.microsoft.com/office/powerpoint/2010/main" val="241718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F2F8A3-9DF2-829C-A831-5CE6B9A8E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Container Orchestration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FC7B2-0818-5E93-D5E6-EAF0EACFD9A9}"/>
              </a:ext>
            </a:extLst>
          </p:cNvPr>
          <p:cNvSpPr txBox="1"/>
          <p:nvPr/>
        </p:nvSpPr>
        <p:spPr>
          <a:xfrm>
            <a:off x="718457" y="1139037"/>
            <a:ext cx="108312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Docker CLI can containerise apps and deploy them with ease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production serving 1000’s of users, using the CLI isn't a feasible option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deploy and manage containers at scale you’ll need to use a container orchestration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A7258A-85E7-DD74-8F64-5F6BD879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910" y="3296142"/>
            <a:ext cx="5457464" cy="24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F2F8A3-9DF2-829C-A831-5CE6B9A8EA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Benefits of Container Orchestration tools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DFC7B2-0818-5E93-D5E6-EAF0EACFD9A9}"/>
              </a:ext>
            </a:extLst>
          </p:cNvPr>
          <p:cNvSpPr txBox="1"/>
          <p:nvPr/>
        </p:nvSpPr>
        <p:spPr>
          <a:xfrm>
            <a:off x="718457" y="1139037"/>
            <a:ext cx="1083128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Easily scale containers  (up/down) 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Control how many instances of a container are running, </a:t>
            </a:r>
            <a:br>
              <a:rPr lang="en-GB" dirty="0"/>
            </a:br>
            <a:r>
              <a:rPr lang="en-GB" dirty="0"/>
              <a:t>Easily increase the scale of our operation when the user base increases</a:t>
            </a:r>
          </a:p>
          <a:p>
            <a:pPr lvl="2"/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 </a:t>
            </a:r>
            <a:r>
              <a:rPr lang="en-GB" b="1" dirty="0"/>
              <a:t>Increased redundancy and improved resiliency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if one instance of your container dies, there will be others to take its place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Deploy containers across multiple machines (nodes)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make use of more compute resources and improve system resiliency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Load balancing between containers to network traffic across nodes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Dynamically re-allocate containers across nodes - </a:t>
            </a:r>
          </a:p>
          <a:p>
            <a:pPr marL="1200127" lvl="2" indent="-285750">
              <a:buFont typeface="Arial" panose="020B0604020202020204" pitchFamily="34" charset="0"/>
              <a:buChar char="•"/>
            </a:pPr>
            <a:r>
              <a:rPr lang="en-GB" dirty="0"/>
              <a:t>if a node dies, containers on that node will be reallocated to the remaining nodes automatically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Rolling updates </a:t>
            </a:r>
            <a:r>
              <a:rPr lang="en-GB" dirty="0"/>
              <a:t>can be done without stopping or restarting any containers </a:t>
            </a:r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dirty="0"/>
              <a:t>Updates can be implemented without requiring any downtime for the end user</a:t>
            </a:r>
          </a:p>
        </p:txBody>
      </p:sp>
    </p:spTree>
    <p:extLst>
      <p:ext uri="{BB962C8B-B14F-4D97-AF65-F5344CB8AC3E}">
        <p14:creationId xmlns:p14="http://schemas.microsoft.com/office/powerpoint/2010/main" val="851281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FA7A73-253D-48F5-BDA6-8C02EB8DD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5"/>
            <a:ext cx="3443732" cy="275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Docker Swarm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EDF62D-B3A3-9FA8-23C5-814EEED82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6"/>
            <a:ext cx="6770687" cy="5112343"/>
          </a:xfrm>
        </p:spPr>
        <p:txBody>
          <a:bodyPr anchor="t">
            <a:normAutofit/>
          </a:bodyPr>
          <a:lstStyle/>
          <a:p>
            <a:r>
              <a:rPr lang="en-GB" b="1" dirty="0"/>
              <a:t>A swarm is a group of containers running across a group of machine (nodes) called a cluster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Is Docker's in-built container orchestration tool</a:t>
            </a:r>
            <a:r>
              <a:rPr lang="en-GB" dirty="0"/>
              <a:t>. </a:t>
            </a:r>
          </a:p>
          <a:p>
            <a:pPr marL="457196" lvl="1" indent="-285750"/>
            <a:r>
              <a:rPr lang="en-GB" dirty="0"/>
              <a:t>No extra installation requirements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Swarm has many components: </a:t>
            </a:r>
          </a:p>
          <a:p>
            <a:pPr marL="457196" lvl="1" indent="-285750"/>
            <a:r>
              <a:rPr lang="en-GB" dirty="0"/>
              <a:t>clusters, manager nodes, worker nodes and a network mesh for ingress traffic.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3069A-542D-55A9-73E7-5C5D3BC12793}"/>
              </a:ext>
            </a:extLst>
          </p:cNvPr>
          <p:cNvSpPr txBox="1"/>
          <p:nvPr/>
        </p:nvSpPr>
        <p:spPr>
          <a:xfrm>
            <a:off x="556591" y="-7890003"/>
            <a:ext cx="112512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28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63AD28-7EB3-4B5D-6416-0D0E3D972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 vert="horz" lIns="0" tIns="0" rIns="0" bIns="0" rtlCol="0" anchor="b" anchorCtr="0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861F0-E7B8-35E3-FAC2-64EB80FBF5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5"/>
            <a:ext cx="3443732" cy="2751999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 cap="all" baseline="0">
                <a:latin typeface="Montserrat Black" panose="00000A00000000000000" pitchFamily="2" charset="0"/>
                <a:ea typeface="+mn-ea"/>
                <a:cs typeface="+mn-cs"/>
              </a:rPr>
              <a:t>Manager and worker nodes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D23CB7-DFE1-7429-6393-75D0A7AA83D8}"/>
              </a:ext>
            </a:extLst>
          </p:cNvPr>
          <p:cNvSpPr txBox="1"/>
          <p:nvPr/>
        </p:nvSpPr>
        <p:spPr>
          <a:xfrm>
            <a:off x="4449913" y="463087"/>
            <a:ext cx="7199249" cy="511234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marR="0" lvl="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Montserrat" pitchFamily="2" charset="77"/>
              </a:rPr>
              <a:t>Manager Nodes</a:t>
            </a:r>
          </a:p>
          <a:p>
            <a:pPr marL="285750" marR="0" lvl="0" indent="-28575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ontserrat" pitchFamily="2" charset="77"/>
              </a:rPr>
              <a:t>This node can execute commands for managing the Swarm </a:t>
            </a:r>
            <a:endParaRPr lang="en-US" altLang="en-US" sz="1600" dirty="0">
              <a:latin typeface="Montserrat" pitchFamily="2" charset="77"/>
            </a:endParaRPr>
          </a:p>
          <a:p>
            <a:pPr marL="285750" marR="0" lvl="0" indent="-28575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ontserrat" pitchFamily="2" charset="77"/>
              </a:rPr>
              <a:t>Can have more than one Manager node in a cluster</a:t>
            </a:r>
            <a:r>
              <a:rPr lang="en-US" altLang="en-US" sz="1600" i="0" dirty="0">
                <a:latin typeface="Montserrat" pitchFamily="2" charset="77"/>
              </a:rPr>
              <a:t> </a:t>
            </a:r>
          </a:p>
          <a:p>
            <a:pPr marL="742939" lvl="1" indent="-285750" fontAlgn="base">
              <a:spcAft>
                <a:spcPts val="651"/>
              </a:spcAft>
              <a:buSzPct val="115000"/>
              <a:buFont typeface="Arial" panose="020B0604020202020204" pitchFamily="34" charset="0"/>
              <a:buChar char="•"/>
            </a:pPr>
            <a:r>
              <a:rPr lang="en-US" altLang="en-US" sz="1600" i="0" dirty="0">
                <a:latin typeface="Montserrat" pitchFamily="2" charset="77"/>
              </a:rPr>
              <a:t>for high availability, fault tolerance, lead election</a:t>
            </a:r>
          </a:p>
          <a:p>
            <a:pPr marL="742939" lvl="1" indent="-285750" fontAlgn="base">
              <a:spcAft>
                <a:spcPts val="651"/>
              </a:spcAft>
              <a:buSzPct val="115000"/>
              <a:buFont typeface="Arial" panose="020B0604020202020204" pitchFamily="34" charset="0"/>
              <a:buChar char="•"/>
            </a:pPr>
            <a:endParaRPr kumimoji="0" lang="en-US" altLang="en-US" sz="1600" u="none" strike="noStrike" cap="none" normalizeH="0" baseline="0" dirty="0">
              <a:ln>
                <a:noFill/>
              </a:ln>
              <a:effectLst/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When a cluster is initialised, the first node becomes the first manager. </a:t>
            </a:r>
            <a:endParaRPr lang="en-GB" sz="1600" b="1" dirty="0"/>
          </a:p>
          <a:p>
            <a:pPr marL="742939" lvl="1" indent="-285750">
              <a:buFont typeface="Arial" panose="020B0604020202020204" pitchFamily="34" charset="0"/>
              <a:buChar char="•"/>
            </a:pPr>
            <a:r>
              <a:rPr lang="en-GB" sz="1600" dirty="0"/>
              <a:t>It can produce a join token to allow more manager or worker nodes to join the cluster</a:t>
            </a:r>
          </a:p>
          <a:p>
            <a:pPr marL="742939" lvl="1" indent="-285750" fontAlgn="base">
              <a:spcAft>
                <a:spcPts val="651"/>
              </a:spcAft>
              <a:buSzPct val="115000"/>
              <a:buFont typeface="Arial" panose="020B0604020202020204" pitchFamily="34" charset="0"/>
              <a:buChar char="•"/>
            </a:pPr>
            <a:endParaRPr kumimoji="0" lang="en-US" altLang="en-US" sz="1600" i="0" u="none" strike="noStrike" cap="none" normalizeH="0" baseline="0" dirty="0">
              <a:ln>
                <a:noFill/>
              </a:ln>
              <a:effectLst/>
              <a:latin typeface="Montserrat" pitchFamily="2" charset="77"/>
            </a:endParaRPr>
          </a:p>
          <a:p>
            <a:pPr marR="0" lvl="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tabLst/>
            </a:pPr>
            <a:r>
              <a:rPr lang="en-US" altLang="en-US" b="1" i="0" dirty="0">
                <a:latin typeface="Montserrat" pitchFamily="2" charset="77"/>
              </a:rPr>
              <a:t>Worker Nodes</a:t>
            </a:r>
          </a:p>
          <a:p>
            <a:pPr marL="285750" marR="0" lvl="0" indent="-28575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ontserrat" pitchFamily="2" charset="77"/>
              </a:rPr>
              <a:t>Worker just run containers, complying with the manager nodes requests.</a:t>
            </a:r>
          </a:p>
          <a:p>
            <a:pPr marL="285750" marR="0" lvl="0" indent="-285750" fontAlgn="base">
              <a:spcAft>
                <a:spcPts val="651"/>
              </a:spcAft>
              <a:buClrTx/>
              <a:buSzPct val="115000"/>
              <a:buFont typeface="Arial" panose="020B0604020202020204" pitchFamily="34" charset="0"/>
              <a:buChar char="•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effectLst/>
                <a:latin typeface="Montserrat" pitchFamily="2" charset="77"/>
              </a:rPr>
              <a:t>Containers for deployed services will be automatically provisioned evenly across worker nodes.</a:t>
            </a:r>
          </a:p>
        </p:txBody>
      </p:sp>
    </p:spTree>
    <p:extLst>
      <p:ext uri="{BB962C8B-B14F-4D97-AF65-F5344CB8AC3E}">
        <p14:creationId xmlns:p14="http://schemas.microsoft.com/office/powerpoint/2010/main" val="71567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FA7A73-253D-48F5-BDA6-8C02EB8DD3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b="1" dirty="0">
                <a:solidFill>
                  <a:srgbClr val="002060"/>
                </a:solidFill>
              </a:rPr>
              <a:t>Communication between nodes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FEDF62D-B3A3-9FA8-23C5-814EEED82F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Nodes within a cluster communicate with one another </a:t>
            </a:r>
          </a:p>
          <a:p>
            <a:pPr marL="457196" lvl="1" indent="-285750"/>
            <a:r>
              <a:rPr lang="en-GB" dirty="0"/>
              <a:t>Balances the containers within the swarm across the cluster</a:t>
            </a:r>
            <a:br>
              <a:rPr lang="en-GB" dirty="0"/>
            </a:br>
            <a:endParaRPr lang="en-GB" dirty="0"/>
          </a:p>
          <a:p>
            <a:pPr marL="457196" lvl="1" indent="-285750"/>
            <a:r>
              <a:rPr lang="en-GB" dirty="0"/>
              <a:t>making maximum use of compute resources</a:t>
            </a:r>
            <a:br>
              <a:rPr lang="en-GB" dirty="0"/>
            </a:br>
            <a:endParaRPr lang="en-GB" dirty="0"/>
          </a:p>
          <a:p>
            <a:pPr marL="457196" lvl="1" indent="-285750"/>
            <a:r>
              <a:rPr lang="en-GB" dirty="0"/>
              <a:t>Also ensuring no node is being overworked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598BA-A46B-1A40-1507-6FCC028EA5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AutoShape 2" descr="swarm">
            <a:extLst>
              <a:ext uri="{FF2B5EF4-FFF2-40B4-BE49-F238E27FC236}">
                <a16:creationId xmlns:a16="http://schemas.microsoft.com/office/drawing/2014/main" id="{F3203B95-0662-F600-4787-AC8EC9A04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375" y="-304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F3069A-542D-55A9-73E7-5C5D3BC12793}"/>
              </a:ext>
            </a:extLst>
          </p:cNvPr>
          <p:cNvSpPr txBox="1"/>
          <p:nvPr/>
        </p:nvSpPr>
        <p:spPr>
          <a:xfrm>
            <a:off x="556591" y="-7890003"/>
            <a:ext cx="112512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 descr="Top shot of a representation of networks with stick figures.">
            <a:extLst>
              <a:ext uri="{FF2B5EF4-FFF2-40B4-BE49-F238E27FC236}">
                <a16:creationId xmlns:a16="http://schemas.microsoft.com/office/drawing/2014/main" id="{FD842A3F-D9E7-FF9C-6DE9-6F9A670B4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3318" y="1240838"/>
            <a:ext cx="3580058" cy="2382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8101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596285-E697-4006-6739-04E65C096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4BE41-9C5E-ADBD-CFB0-F22E0954F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Docker Swarm vs Kubernetes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48C770-74D4-4859-995B-0A2757A5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651" y="1185460"/>
            <a:ext cx="5753903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78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7372A-3347-63D8-5FCF-96B40147C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1D84F-782C-24D5-E53D-1ED40FAE03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  <a:p>
            <a:endParaRPr lang="en-GB" sz="2000" dirty="0"/>
          </a:p>
          <a:p>
            <a:r>
              <a:rPr lang="en-GB" sz="3200" dirty="0"/>
              <a:t>Docker swarm playground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A5A290-5D3C-8D06-10F0-00F2AAD0D158}"/>
              </a:ext>
            </a:extLst>
          </p:cNvPr>
          <p:cNvSpPr txBox="1"/>
          <p:nvPr/>
        </p:nvSpPr>
        <p:spPr>
          <a:xfrm>
            <a:off x="4223657" y="651263"/>
            <a:ext cx="70327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  <a:hlinkClick r:id="rId2"/>
              </a:rPr>
              <a:t>https://app.qa.com/lab/docker-swarm-playground/</a:t>
            </a:r>
            <a:endParaRPr lang="en-GB" sz="1800" b="1" u="sng" dirty="0">
              <a:solidFill>
                <a:srgbClr val="000000"/>
              </a:solidFill>
              <a:effectLst/>
              <a:highlight>
                <a:srgbClr val="FFFFFF"/>
              </a:highlight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endParaRPr lang="en-GB" sz="1800" b="1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GB" sz="1800" b="1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Duration: </a:t>
            </a:r>
            <a:r>
              <a:rPr lang="en-GB" sz="18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4h</a:t>
            </a:r>
            <a:endParaRPr lang="en-GB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41E95E-9C8F-D6C6-7677-FF182AD4DD93}"/>
              </a:ext>
            </a:extLst>
          </p:cNvPr>
          <p:cNvSpPr txBox="1"/>
          <p:nvPr/>
        </p:nvSpPr>
        <p:spPr>
          <a:xfrm>
            <a:off x="4331653" y="1623672"/>
            <a:ext cx="710837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This Docker swarm playground lab provides you with a Docker swarm cluster running in Microsoft Azure. </a:t>
            </a:r>
          </a:p>
          <a:p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The cluster is comprised of one manager node and two worker nodes. </a:t>
            </a:r>
          </a:p>
          <a:p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The nodes have docker, docker-compose, and command-line completions pre-installed and ready for you to play with. </a:t>
            </a:r>
          </a:p>
          <a:p>
            <a:endParaRPr lang="en-GB" dirty="0">
              <a:solidFill>
                <a:srgbClr val="212529"/>
              </a:solidFill>
              <a:highlight>
                <a:srgbClr val="FFFFFF"/>
              </a:highlight>
              <a:latin typeface="Montserrat" panose="00000500000000000000" pitchFamily="2" charset="0"/>
              <a:ea typeface="Times New Roman" panose="02020603050405020304" pitchFamily="18" charset="0"/>
            </a:endParaRPr>
          </a:p>
          <a:p>
            <a:r>
              <a:rPr lang="en-GB" sz="180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  <a:ea typeface="Times New Roman" panose="02020603050405020304" pitchFamily="18" charset="0"/>
              </a:rPr>
              <a:t>The cluster allows public access on ports 80, 443, and 8080.</a:t>
            </a:r>
            <a:endParaRPr lang="en-GB" sz="1800" dirty="0">
              <a:effectLst/>
              <a:highlight>
                <a:srgbClr val="FFFFFF"/>
              </a:highlight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F1410-1815-87B0-AEEA-B682E2C156BB}"/>
              </a:ext>
            </a:extLst>
          </p:cNvPr>
          <p:cNvSpPr txBox="1"/>
          <p:nvPr/>
        </p:nvSpPr>
        <p:spPr>
          <a:xfrm>
            <a:off x="4695752" y="5555152"/>
            <a:ext cx="6380175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Go further!	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Docker and K8s</a:t>
            </a:r>
            <a:br>
              <a:rPr lang="en-GB" sz="1800" dirty="0">
                <a:effectLst/>
                <a:latin typeface="Calibri" panose="020F0502020204030204" pitchFamily="34" charset="0"/>
              </a:rPr>
            </a:br>
            <a:r>
              <a:rPr lang="en-GB" sz="1100" dirty="0">
                <a:effectLst/>
                <a:latin typeface="Calibri" panose="020F0502020204030204" pitchFamily="34" charset="0"/>
                <a:hlinkClick r:id="rId3"/>
              </a:rPr>
              <a:t>https://app.qa.com/learning-paths/building-deploying-and-running-containers-in-production-1-888/</a:t>
            </a:r>
            <a:endParaRPr lang="en-GB" dirty="0"/>
          </a:p>
        </p:txBody>
      </p:sp>
      <p:pic>
        <p:nvPicPr>
          <p:cNvPr id="9" name="Picture 8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0D24A524-79BF-3DC5-EBF6-684259D96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690141" y="5504590"/>
            <a:ext cx="959021" cy="930925"/>
          </a:xfrm>
          <a:prstGeom prst="rect">
            <a:avLst/>
          </a:prstGeom>
        </p:spPr>
      </p:pic>
      <p:sp>
        <p:nvSpPr>
          <p:cNvPr id="11" name="Action Button: Go Forward or Next 10">
            <a:hlinkClick r:id="rId2" highlightClick="1"/>
            <a:extLst>
              <a:ext uri="{FF2B5EF4-FFF2-40B4-BE49-F238E27FC236}">
                <a16:creationId xmlns:a16="http://schemas.microsoft.com/office/drawing/2014/main" id="{A87F2295-B8F9-9387-1E79-0776985C3EED}"/>
              </a:ext>
            </a:extLst>
          </p:cNvPr>
          <p:cNvSpPr/>
          <p:nvPr/>
        </p:nvSpPr>
        <p:spPr>
          <a:xfrm>
            <a:off x="6095999" y="1266981"/>
            <a:ext cx="350635" cy="224608"/>
          </a:xfrm>
          <a:prstGeom prst="actionButtonForwardNex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Action Button: Go Forward or Next 11">
            <a:hlinkClick r:id="rId3" highlightClick="1"/>
            <a:extLst>
              <a:ext uri="{FF2B5EF4-FFF2-40B4-BE49-F238E27FC236}">
                <a16:creationId xmlns:a16="http://schemas.microsoft.com/office/drawing/2014/main" id="{CE7CF1BA-3F79-31D3-648F-48929CB07FBE}"/>
              </a:ext>
            </a:extLst>
          </p:cNvPr>
          <p:cNvSpPr/>
          <p:nvPr/>
        </p:nvSpPr>
        <p:spPr>
          <a:xfrm>
            <a:off x="8249079" y="5555152"/>
            <a:ext cx="350635" cy="224608"/>
          </a:xfrm>
          <a:prstGeom prst="actionButtonForwardNex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1516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8BAB-31D7-48C5-AF25-05D529D9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7369686" cy="2431485"/>
          </a:xfrm>
        </p:spPr>
        <p:txBody>
          <a:bodyPr/>
          <a:lstStyle/>
          <a:p>
            <a:r>
              <a:rPr lang="en-GB" sz="4000" dirty="0"/>
              <a:t>Hope you enjoyed our session on Dockers</a:t>
            </a:r>
          </a:p>
        </p:txBody>
      </p:sp>
    </p:spTree>
    <p:extLst>
      <p:ext uri="{BB962C8B-B14F-4D97-AF65-F5344CB8AC3E}">
        <p14:creationId xmlns:p14="http://schemas.microsoft.com/office/powerpoint/2010/main" val="45465368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Primary_Colors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Props1.xml><?xml version="1.0" encoding="utf-8"?>
<ds:datastoreItem xmlns:ds="http://schemas.openxmlformats.org/officeDocument/2006/customXml" ds:itemID="{06D42DE0-B197-4E79-9969-FB750B2AC8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microsoft.com/office/2006/documentManagement/types"/>
    <ds:schemaRef ds:uri="448C177D-8930-4CE7-B892-EC306B91C362"/>
    <ds:schemaRef ds:uri="http://www.w3.org/XML/1998/namespace"/>
    <ds:schemaRef ds:uri="04dd4f8b-4e55-4b0f-90ae-c416a13e2e63"/>
    <ds:schemaRef ds:uri="51b58b7f-359e-418a-8fc0-c5d77d026b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Office PowerPoint</Application>
  <PresentationFormat>Widescreen</PresentationFormat>
  <Paragraphs>81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Calibri</vt:lpstr>
      <vt:lpstr>Montserrat</vt:lpstr>
      <vt:lpstr>Montserrat Black</vt:lpstr>
      <vt:lpstr>Times New Roman</vt:lpstr>
      <vt:lpstr>Master_Primary_Colors</vt:lpstr>
      <vt:lpstr>Master_Red_and_Purple</vt:lpstr>
      <vt:lpstr>Master_Yellow_and_Orange</vt:lpstr>
      <vt:lpstr>Master_Blue</vt:lpstr>
      <vt:lpstr>Master_Neutral</vt:lpstr>
      <vt:lpstr>Docker Swarm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Hope you enjoyed our session on Dockers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jobs</dc:title>
  <dc:creator>Waller, Michelle</dc:creator>
  <cp:lastModifiedBy>mike baradaran</cp:lastModifiedBy>
  <cp:revision>78</cp:revision>
  <dcterms:created xsi:type="dcterms:W3CDTF">2020-09-24T08:38:39Z</dcterms:created>
  <dcterms:modified xsi:type="dcterms:W3CDTF">2024-09-09T17:52:24Z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0x010100488ECE2E70AB8B46B2C449C81E540480</vt:lpwstr>
  </property>
  <property fmtid="{D5CDD505-2E9C-101B-9397-08002B2CF9AE}" pid="3" name="BookType">
    <vt:lpwstr>4</vt:lpwstr>
  </property>
</Properties>
</file>